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86" r:id="rId4"/>
    <p:sldId id="287" r:id="rId5"/>
    <p:sldId id="260" r:id="rId6"/>
    <p:sldId id="261" r:id="rId7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00"/>
    <a:srgbClr val="85DFFF"/>
    <a:srgbClr val="33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42" autoAdjust="0"/>
    <p:restoredTop sz="94660"/>
  </p:normalViewPr>
  <p:slideViewPr>
    <p:cSldViewPr>
      <p:cViewPr>
        <p:scale>
          <a:sx n="78" d="100"/>
          <a:sy n="78" d="100"/>
        </p:scale>
        <p:origin x="-1710" y="26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17.03.2019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17.03.2019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17.03.2019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17.03.2019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17.03.2019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17.03.2019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17.03.2019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17.03.2019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17.03.2019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17.03.2019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17.03.2019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490036" y="350322"/>
            <a:ext cx="6179324" cy="844335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rgbClr val="85D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09" name="Rectangle 1"/>
          <p:cNvSpPr>
            <a:spLocks noChangeArrowheads="1"/>
          </p:cNvSpPr>
          <p:nvPr userDrawn="1"/>
        </p:nvSpPr>
        <p:spPr bwMode="auto">
          <a:xfrm>
            <a:off x="15900" y="8826514"/>
            <a:ext cx="10951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© Фокина Лидия Петровна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7" name="Picture 2" descr="http://img-fotki.yandex.ru/get/6709/16969765.141/0_74c93_8f7b4ea4_M.png"/>
          <p:cNvPicPr>
            <a:picLocks noChangeAspect="1" noChangeArrowheads="1"/>
          </p:cNvPicPr>
          <p:nvPr userDrawn="1"/>
        </p:nvPicPr>
        <p:blipFill>
          <a:blip r:embed="rId14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481228" y="284329"/>
            <a:ext cx="1242138" cy="2105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img-fotki.yandex.ru/get/30086/200418627.15e/0_16ef74_4acbfbc4_orig.png"/>
          <p:cNvPicPr>
            <a:picLocks noChangeAspect="1" noChangeArrowheads="1"/>
          </p:cNvPicPr>
          <p:nvPr userDrawn="1"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73443" y="1397000"/>
            <a:ext cx="636281" cy="635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836712" y="3428992"/>
            <a:ext cx="5806998" cy="3420359"/>
            <a:chOff x="1115616" y="2597984"/>
            <a:chExt cx="7165477" cy="2702371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115616" y="2597984"/>
              <a:ext cx="7165477" cy="8754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66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rgbClr val="002060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Cambria" panose="02040503050406030204" pitchFamily="18" charset="0"/>
                  <a:cs typeface="Arial" charset="0"/>
                </a:rPr>
                <a:t>ПОРТФОЛИО</a:t>
              </a:r>
              <a:endParaRPr lang="ru-RU" sz="66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ambria" panose="02040503050406030204" pitchFamily="18" charset="0"/>
                <a:cs typeface="Arial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666940" y="4741066"/>
              <a:ext cx="3614152" cy="5592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000" b="1" dirty="0" smtClean="0">
                  <a:solidFill>
                    <a:srgbClr val="002060"/>
                  </a:solidFill>
                  <a:latin typeface="Cambria" panose="02040503050406030204" pitchFamily="18" charset="0"/>
                  <a:cs typeface="Arial" charset="0"/>
                </a:rPr>
                <a:t>Подготовила</a:t>
              </a:r>
            </a:p>
            <a:p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000" b="1" dirty="0" smtClean="0">
                  <a:solidFill>
                    <a:srgbClr val="002060"/>
                  </a:solidFill>
                  <a:latin typeface="Cambria" panose="02040503050406030204" pitchFamily="18" charset="0"/>
                  <a:cs typeface="Arial" charset="0"/>
                </a:rPr>
                <a:t> </a:t>
              </a:r>
              <a:r>
                <a:rPr lang="ru-RU" sz="2000" b="1" dirty="0" smtClean="0">
                  <a:solidFill>
                    <a:srgbClr val="002060"/>
                  </a:solidFill>
                  <a:latin typeface="Cambria" panose="02040503050406030204" pitchFamily="18" charset="0"/>
                  <a:cs typeface="Arial" charset="0"/>
                </a:rPr>
                <a:t>Журавлева </a:t>
              </a:r>
              <a:r>
                <a:rPr lang="ru-RU" sz="2000" b="1" dirty="0" smtClean="0">
                  <a:solidFill>
                    <a:srgbClr val="002060"/>
                  </a:solidFill>
                  <a:latin typeface="Cambria" panose="02040503050406030204" pitchFamily="18" charset="0"/>
                  <a:cs typeface="Arial" charset="0"/>
                </a:rPr>
                <a:t>О.А.</a:t>
              </a:r>
              <a:endParaRPr lang="ru-RU" sz="2000" b="1" dirty="0">
                <a:solidFill>
                  <a:srgbClr val="002060"/>
                </a:solidFill>
                <a:latin typeface="Cambria" panose="02040503050406030204" pitchFamily="18" charset="0"/>
                <a:cs typeface="Arial" charset="0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0" y="500034"/>
            <a:ext cx="6858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  <a:cs typeface="Arial" charset="0"/>
              </a:rPr>
              <a:t>Муниципальное</a:t>
            </a:r>
            <a:r>
              <a:rPr lang="ru-RU" sz="1600" b="1" dirty="0" smtClean="0">
                <a:solidFill>
                  <a:srgbClr val="002060"/>
                </a:solidFill>
                <a:latin typeface="Cambria" panose="02040503050406030204" pitchFamily="18" charset="0"/>
                <a:cs typeface="Arial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  <a:cs typeface="Arial" charset="0"/>
              </a:rPr>
              <a:t>казенное</a:t>
            </a:r>
            <a:r>
              <a:rPr lang="ru-RU" sz="1500" b="1" dirty="0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  <a:cs typeface="Arial" charset="0"/>
              </a:rPr>
              <a:t> дошкольное образовательное учреждение</a:t>
            </a:r>
          </a:p>
          <a:p>
            <a:pPr algn="ctr"/>
            <a:r>
              <a:rPr lang="ru-RU" sz="1500" b="1" dirty="0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  <a:cs typeface="Arial" charset="0"/>
              </a:rPr>
              <a:t>«Детский сад №30»</a:t>
            </a:r>
          </a:p>
          <a:p>
            <a:pPr algn="ctr"/>
            <a:r>
              <a:rPr lang="ru-RU" sz="1500" b="1" dirty="0" err="1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  <a:cs typeface="Arial" charset="0"/>
              </a:rPr>
              <a:t>Коркинского</a:t>
            </a:r>
            <a:r>
              <a:rPr lang="ru-RU" sz="1500" b="1" dirty="0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  <a:cs typeface="Arial" charset="0"/>
              </a:rPr>
              <a:t> муниципального района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42985" y="8215338"/>
            <a:ext cx="478634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Cambria" panose="02040503050406030204" pitchFamily="18" charset="0"/>
                <a:cs typeface="Arial" charset="0"/>
              </a:rPr>
              <a:t>1 часть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b="1" dirty="0" smtClean="0">
              <a:solidFill>
                <a:srgbClr val="002060"/>
              </a:solidFill>
              <a:latin typeface="Cambria" panose="02040503050406030204" pitchFamily="18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Cambria" panose="02040503050406030204" pitchFamily="18" charset="0"/>
                <a:cs typeface="Arial" charset="0"/>
              </a:rPr>
              <a:t> </a:t>
            </a:r>
            <a:endParaRPr lang="ru-RU" sz="2000" b="1" dirty="0">
              <a:solidFill>
                <a:srgbClr val="002060"/>
              </a:solidFill>
              <a:latin typeface="Cambria" panose="02040503050406030204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28670" y="500034"/>
            <a:ext cx="507209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</a:rPr>
              <a:t>Структура </a:t>
            </a:r>
            <a:r>
              <a:rPr lang="ru-RU" sz="2400" b="1" dirty="0" err="1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</a:rPr>
              <a:t>портфолио</a:t>
            </a:r>
            <a:endParaRPr lang="ru-RU" sz="2400" b="1" dirty="0" smtClean="0">
              <a:solidFill>
                <a:srgbClr val="002060"/>
              </a:solidFill>
              <a:latin typeface="Cambria" pitchFamily="18" charset="0"/>
              <a:ea typeface="Cambria" pitchFamily="18" charset="0"/>
            </a:endParaRPr>
          </a:p>
          <a:p>
            <a:endParaRPr lang="ru-RU" b="1" dirty="0" smtClean="0">
              <a:solidFill>
                <a:srgbClr val="002060"/>
              </a:solidFill>
              <a:latin typeface="Cambria" pitchFamily="18" charset="0"/>
              <a:ea typeface="Cambria" pitchFamily="18" charset="0"/>
            </a:endParaRPr>
          </a:p>
          <a:p>
            <a:endParaRPr lang="ru-RU" b="1" dirty="0" smtClean="0">
              <a:solidFill>
                <a:srgbClr val="002060"/>
              </a:solidFill>
              <a:latin typeface="Cambria" pitchFamily="18" charset="0"/>
              <a:ea typeface="Cambria" pitchFamily="18" charset="0"/>
            </a:endParaRPr>
          </a:p>
          <a:p>
            <a:pPr marL="342900" indent="-342900"/>
            <a:r>
              <a:rPr lang="ru-RU" dirty="0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</a:rPr>
              <a:t>1. Введение.</a:t>
            </a:r>
          </a:p>
          <a:p>
            <a:pPr marL="342900" indent="-342900"/>
            <a:endParaRPr lang="ru-RU" dirty="0" smtClean="0">
              <a:solidFill>
                <a:srgbClr val="002060"/>
              </a:solidFill>
              <a:latin typeface="Cambria" pitchFamily="18" charset="0"/>
              <a:ea typeface="Cambria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</a:rPr>
              <a:t>2.  Портрет.</a:t>
            </a:r>
          </a:p>
          <a:p>
            <a:endParaRPr lang="ru-RU" dirty="0" smtClean="0">
              <a:solidFill>
                <a:srgbClr val="002060"/>
              </a:solidFill>
              <a:latin typeface="Cambria" pitchFamily="18" charset="0"/>
              <a:ea typeface="Cambria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</a:rPr>
              <a:t>3. Папка подтверждающих документов.</a:t>
            </a:r>
          </a:p>
          <a:p>
            <a:endParaRPr lang="ru-RU" dirty="0" smtClean="0">
              <a:solidFill>
                <a:srgbClr val="002060"/>
              </a:solidFill>
              <a:latin typeface="Cambria" pitchFamily="18" charset="0"/>
              <a:ea typeface="Cambria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</a:rPr>
              <a:t>4. Папка профессиональных достижений.</a:t>
            </a:r>
          </a:p>
          <a:p>
            <a:endParaRPr lang="ru-RU" dirty="0" smtClean="0">
              <a:solidFill>
                <a:srgbClr val="002060"/>
              </a:solidFill>
              <a:latin typeface="Cambria" pitchFamily="18" charset="0"/>
              <a:ea typeface="Cambria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</a:rPr>
              <a:t>5. Папка достижений воспитанников.</a:t>
            </a:r>
          </a:p>
          <a:p>
            <a:endParaRPr lang="ru-RU" dirty="0" smtClean="0">
              <a:solidFill>
                <a:srgbClr val="002060"/>
              </a:solidFill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82706" y="539554"/>
            <a:ext cx="6075295" cy="7872873"/>
          </a:xfrm>
          <a:prstGeom prst="rect">
            <a:avLst/>
          </a:prstGeom>
        </p:spPr>
        <p:txBody>
          <a:bodyPr/>
          <a:lstStyle/>
          <a:p>
            <a:pPr marL="609600" indent="-609600" algn="just" eaLnBrk="1" hangingPunct="1">
              <a:buFontTx/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Введение </a:t>
            </a:r>
          </a:p>
          <a:p>
            <a:pPr marL="609600" indent="-609600" algn="just" eaLnBrk="1" hangingPunct="1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Визитная карточка педагога. </a:t>
            </a:r>
          </a:p>
          <a:p>
            <a:pPr marL="609600" indent="-609600" algn="just" eaLnBrk="1" hangingPunct="1">
              <a:buNone/>
            </a:pPr>
            <a:endParaRPr lang="ru-RU" sz="2400" b="1" dirty="0" smtClean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609600" indent="-609600" algn="just" eaLnBrk="1" hangingPunct="1">
              <a:buNone/>
            </a:pPr>
            <a:r>
              <a:rPr lang="ru-RU" sz="20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Журавлева </a:t>
            </a:r>
            <a:r>
              <a:rPr lang="ru-RU" sz="20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Ольга Александровна </a:t>
            </a:r>
          </a:p>
          <a:p>
            <a:pPr marL="609600" indent="-609600" algn="just" eaLnBrk="1" hangingPunct="1">
              <a:buNone/>
            </a:pPr>
            <a:r>
              <a:rPr lang="ru-RU" sz="20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Дата рождения: 13.02. 1978 года. </a:t>
            </a:r>
          </a:p>
          <a:p>
            <a:pPr marL="609600" indent="-609600" algn="just" eaLnBrk="1" hangingPunct="1">
              <a:buNone/>
            </a:pPr>
            <a:r>
              <a:rPr lang="ru-RU" sz="20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Должность: учитель – логопед. </a:t>
            </a:r>
          </a:p>
          <a:p>
            <a:pPr marL="609600" indent="-609600" algn="just" eaLnBrk="1" hangingPunct="1">
              <a:buNone/>
            </a:pPr>
            <a:r>
              <a:rPr lang="ru-RU" sz="20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Образование: ЧГПУ РИПОДО, </a:t>
            </a:r>
          </a:p>
          <a:p>
            <a:pPr marL="609600" indent="-609600" algn="just" eaLnBrk="1" hangingPunct="1">
              <a:buNone/>
            </a:pPr>
            <a:r>
              <a:rPr lang="ru-RU" sz="20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специальность: «Логопедия» </a:t>
            </a:r>
          </a:p>
          <a:p>
            <a:pPr marL="609600" indent="-609600" algn="just" eaLnBrk="1" hangingPunct="1">
              <a:buNone/>
            </a:pPr>
            <a:r>
              <a:rPr lang="ru-RU" sz="20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квалификация: «Учитель-логопед». 2012 год. </a:t>
            </a:r>
          </a:p>
          <a:p>
            <a:pPr marL="609600" indent="-609600" algn="just" eaLnBrk="1" hangingPunct="1">
              <a:buNone/>
            </a:pPr>
            <a:r>
              <a:rPr lang="ru-RU" sz="20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Стаж педагогической работы: 12 лет.</a:t>
            </a:r>
          </a:p>
          <a:p>
            <a:pPr marL="609600" indent="-609600" algn="just" eaLnBrk="1" hangingPunct="1">
              <a:buNone/>
            </a:pPr>
            <a:r>
              <a:rPr lang="ru-RU" sz="20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Стаж работы в данном учреждении: 2 года.</a:t>
            </a:r>
          </a:p>
        </p:txBody>
      </p:sp>
      <p:pic>
        <p:nvPicPr>
          <p:cNvPr id="3" name="Рисунок 2" descr="D:\ФОТО\Я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504" y="5143504"/>
            <a:ext cx="2643206" cy="35719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82933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sus\Desktop\Электронное портфолио учителя-логопеда\Лернатович\Сканы\Диплом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04" y="2571736"/>
            <a:ext cx="6254214" cy="4384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1"/>
          <p:cNvGrpSpPr>
            <a:grpSpLocks/>
          </p:cNvGrpSpPr>
          <p:nvPr/>
        </p:nvGrpSpPr>
        <p:grpSpPr bwMode="auto">
          <a:xfrm>
            <a:off x="910811" y="2190734"/>
            <a:ext cx="5036379" cy="5162947"/>
            <a:chOff x="607288" y="-815361"/>
            <a:chExt cx="7925152" cy="509596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07288" y="-815361"/>
              <a:ext cx="7925152" cy="3645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0070C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" name="Прямоугольник 3"/>
            <p:cNvSpPr>
              <a:spLocks noChangeArrowheads="1"/>
            </p:cNvSpPr>
            <p:nvPr/>
          </p:nvSpPr>
          <p:spPr bwMode="auto">
            <a:xfrm>
              <a:off x="1366078" y="3885680"/>
              <a:ext cx="6491881" cy="3949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z="2000" dirty="0">
                <a:solidFill>
                  <a:srgbClr val="0070C0"/>
                </a:solidFill>
                <a:latin typeface="Monotype Corsiva" pitchFamily="66" charset="0"/>
                <a:cs typeface="Arial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28700" y="428597"/>
            <a:ext cx="5772134" cy="12095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</a:rPr>
              <a:t>2. Портрет.</a:t>
            </a:r>
          </a:p>
          <a:p>
            <a:pPr marL="285750" indent="-285750"/>
            <a:endParaRPr lang="ru-RU" sz="2800" dirty="0" smtClean="0">
              <a:solidFill>
                <a:srgbClr val="002060"/>
              </a:solidFill>
              <a:latin typeface="Cambria" pitchFamily="18" charset="0"/>
              <a:ea typeface="Cambria" pitchFamily="18" charset="0"/>
            </a:endParaRPr>
          </a:p>
          <a:p>
            <a:pPr marL="285750" indent="-285750"/>
            <a:endParaRPr lang="ru-RU" sz="2800" dirty="0" smtClean="0">
              <a:solidFill>
                <a:srgbClr val="002060"/>
              </a:solidFill>
              <a:latin typeface="Cambria" pitchFamily="18" charset="0"/>
              <a:ea typeface="Cambria" pitchFamily="18" charset="0"/>
            </a:endParaRPr>
          </a:p>
          <a:p>
            <a:pPr marL="285750" indent="-285750"/>
            <a:endParaRPr lang="ru-RU" sz="2800" dirty="0" smtClean="0">
              <a:solidFill>
                <a:srgbClr val="002060"/>
              </a:solidFill>
              <a:latin typeface="Cambria" pitchFamily="18" charset="0"/>
              <a:ea typeface="Cambria" pitchFamily="18" charset="0"/>
            </a:endParaRPr>
          </a:p>
          <a:p>
            <a:pPr marL="285750" indent="-285750" algn="just"/>
            <a:endParaRPr lang="ru-RU" sz="1600" dirty="0" smtClean="0"/>
          </a:p>
          <a:p>
            <a:pPr marL="285750" indent="-285750" algn="just"/>
            <a:r>
              <a:rPr lang="ru-RU" dirty="0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</a:rPr>
              <a:t>Всё свое сознательное детство мечтала стать модельером-конструктором. Но судьбе было угодно направить меня совершенно в другое русло. Буквально несколько лет назад я и подумать не могла, что стану воспитателем, а тем более – логопедом!</a:t>
            </a:r>
          </a:p>
          <a:p>
            <a:pPr marL="285750" indent="-285750" algn="just"/>
            <a:r>
              <a:rPr lang="ru-RU" dirty="0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</a:rPr>
              <a:t>Тем не менее, пришла в эту профессию осознанно, на собственном примере доказав всем, и, в первую очередь, самой себе, что учиться и совершенствоваться никогда не поздно!</a:t>
            </a:r>
          </a:p>
          <a:p>
            <a:pPr marL="285750" indent="-285750" algn="just"/>
            <a:r>
              <a:rPr lang="ru-RU" dirty="0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</a:rPr>
              <a:t>Как творческая и энергичная личность. Считаю, что эта работа отвечает всем моим внутренним установкам. Однообразие – не моё жизненное кредо. На занятиях  я и педагог, и актриса, и режиссер. Мне кажется, человек счастлив  в работе тогда, когда даёт волю всем своим талантам…</a:t>
            </a:r>
          </a:p>
          <a:p>
            <a:pPr marL="285750" indent="-285750" algn="just"/>
            <a:r>
              <a:rPr lang="ru-RU" dirty="0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</a:rPr>
              <a:t>Профессия логопеда помогает мне в этом сполна.</a:t>
            </a:r>
          </a:p>
          <a:p>
            <a:pPr marL="285750" indent="-285750" algn="just"/>
            <a:endParaRPr lang="ru-RU" dirty="0" smtClean="0">
              <a:solidFill>
                <a:srgbClr val="002060"/>
              </a:solidFill>
              <a:latin typeface="Cambria" pitchFamily="18" charset="0"/>
              <a:ea typeface="Cambria" pitchFamily="18" charset="0"/>
            </a:endParaRPr>
          </a:p>
          <a:p>
            <a:pPr marL="285750" indent="-285750" algn="just"/>
            <a:endParaRPr lang="ru-RU" dirty="0" smtClean="0">
              <a:solidFill>
                <a:srgbClr val="002060"/>
              </a:solidFill>
              <a:latin typeface="Cambria" pitchFamily="18" charset="0"/>
              <a:ea typeface="Cambria" pitchFamily="18" charset="0"/>
            </a:endParaRPr>
          </a:p>
          <a:p>
            <a:pPr marL="285750" indent="-285750" algn="just"/>
            <a:endParaRPr lang="ru-RU" dirty="0" smtClean="0">
              <a:solidFill>
                <a:srgbClr val="002060"/>
              </a:solidFill>
              <a:latin typeface="Cambria" pitchFamily="18" charset="0"/>
              <a:ea typeface="Cambria" pitchFamily="18" charset="0"/>
            </a:endParaRPr>
          </a:p>
          <a:p>
            <a:pPr marL="285750" indent="-285750" algn="just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>
              <a:solidFill>
                <a:srgbClr val="002060"/>
              </a:solidFill>
              <a:latin typeface="Cambria" pitchFamily="18" charset="0"/>
              <a:ea typeface="Cambria" pitchFamily="18" charset="0"/>
            </a:endParaRPr>
          </a:p>
          <a:p>
            <a:pPr marL="285750" indent="-285750" algn="just"/>
            <a:endParaRPr lang="ru-RU" dirty="0" smtClean="0">
              <a:solidFill>
                <a:srgbClr val="002060"/>
              </a:solidFill>
              <a:latin typeface="Cambria" pitchFamily="18" charset="0"/>
              <a:ea typeface="Cambria" pitchFamily="18" charset="0"/>
            </a:endParaRPr>
          </a:p>
          <a:p>
            <a:pPr marL="285750" indent="-285750" algn="just"/>
            <a:endParaRPr lang="ru-RU" sz="1600" dirty="0" smtClean="0"/>
          </a:p>
          <a:p>
            <a:pPr marL="285750" indent="-285750" algn="just"/>
            <a:endParaRPr lang="ru-RU" sz="1600" dirty="0" smtClean="0"/>
          </a:p>
          <a:p>
            <a:pPr marL="285750" indent="-285750" algn="just"/>
            <a:endParaRPr lang="ru-RU" sz="1600" dirty="0" smtClean="0"/>
          </a:p>
          <a:p>
            <a:pPr marL="285750" indent="-285750" algn="just"/>
            <a:endParaRPr lang="ru-RU" sz="1600" dirty="0" smtClean="0">
              <a:solidFill>
                <a:srgbClr val="002060"/>
              </a:solidFill>
              <a:latin typeface="Cambria" pitchFamily="18" charset="0"/>
              <a:ea typeface="Cambria" pitchFamily="18" charset="0"/>
            </a:endParaRPr>
          </a:p>
          <a:p>
            <a:pPr marL="285750" indent="-285750" algn="just"/>
            <a:endParaRPr lang="ru-RU" sz="1600" dirty="0" smtClean="0">
              <a:solidFill>
                <a:srgbClr val="002060"/>
              </a:solidFill>
              <a:latin typeface="Cambria" pitchFamily="18" charset="0"/>
              <a:ea typeface="Cambria" pitchFamily="18" charset="0"/>
            </a:endParaRPr>
          </a:p>
          <a:p>
            <a:pPr marL="285750" indent="-285750" algn="just"/>
            <a:endParaRPr lang="ru-RU" sz="1600" dirty="0" smtClean="0">
              <a:solidFill>
                <a:srgbClr val="002060"/>
              </a:solidFill>
              <a:latin typeface="Cambria" pitchFamily="18" charset="0"/>
              <a:ea typeface="Cambria" pitchFamily="18" charset="0"/>
            </a:endParaRPr>
          </a:p>
          <a:p>
            <a:pPr marL="285750" indent="-285750" algn="just"/>
            <a:endParaRPr lang="ru-RU" sz="1600" dirty="0" smtClean="0">
              <a:solidFill>
                <a:srgbClr val="002060"/>
              </a:solidFill>
              <a:latin typeface="Cambria" pitchFamily="18" charset="0"/>
              <a:ea typeface="Cambria" pitchFamily="18" charset="0"/>
            </a:endParaRPr>
          </a:p>
          <a:p>
            <a:pPr marL="285750" indent="-285750" algn="just"/>
            <a:endParaRPr lang="ru-RU" sz="1600" dirty="0" smtClean="0">
              <a:solidFill>
                <a:srgbClr val="002060"/>
              </a:solidFill>
              <a:latin typeface="Cambria" pitchFamily="18" charset="0"/>
              <a:ea typeface="Cambria" pitchFamily="18" charset="0"/>
            </a:endParaRPr>
          </a:p>
          <a:p>
            <a:pPr marL="285750" indent="-285750"/>
            <a:endParaRPr lang="ru-RU" sz="2800" dirty="0" smtClean="0">
              <a:solidFill>
                <a:srgbClr val="002060"/>
              </a:solidFill>
              <a:latin typeface="Cambria" pitchFamily="18" charset="0"/>
              <a:ea typeface="Cambria" pitchFamily="18" charset="0"/>
            </a:endParaRPr>
          </a:p>
          <a:p>
            <a:pPr marL="285750" indent="-285750"/>
            <a:endParaRPr lang="ru-RU" sz="28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071810" y="857224"/>
            <a:ext cx="34290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</a:rPr>
              <a:t>Я люблю свою профессию за то, что она  даёт мне возможность ежедневно соприкасаться с миром детства!</a:t>
            </a:r>
            <a:endParaRPr lang="ru-RU" dirty="0">
              <a:solidFill>
                <a:srgbClr val="002060"/>
              </a:solidFill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1"/>
          <p:cNvGrpSpPr>
            <a:grpSpLocks/>
          </p:cNvGrpSpPr>
          <p:nvPr/>
        </p:nvGrpSpPr>
        <p:grpSpPr bwMode="auto">
          <a:xfrm>
            <a:off x="910811" y="2190734"/>
            <a:ext cx="5036379" cy="5162947"/>
            <a:chOff x="607288" y="-815361"/>
            <a:chExt cx="7925152" cy="509596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07288" y="-815361"/>
              <a:ext cx="7925152" cy="3645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0070C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" name="Прямоугольник 3"/>
            <p:cNvSpPr>
              <a:spLocks noChangeArrowheads="1"/>
            </p:cNvSpPr>
            <p:nvPr/>
          </p:nvSpPr>
          <p:spPr bwMode="auto">
            <a:xfrm>
              <a:off x="1366078" y="3885680"/>
              <a:ext cx="6491881" cy="3949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z="2000" dirty="0">
                <a:solidFill>
                  <a:srgbClr val="0070C0"/>
                </a:solidFill>
                <a:latin typeface="Monotype Corsiva" pitchFamily="66" charset="0"/>
                <a:cs typeface="Arial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85794" y="285720"/>
            <a:ext cx="5786478" cy="7386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</a:rPr>
              <a:t>  Автобиография.</a:t>
            </a:r>
          </a:p>
          <a:p>
            <a:endParaRPr lang="ru-RU" dirty="0" smtClean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Cambria" panose="02040503050406030204" pitchFamily="18" charset="0"/>
              </a:rPr>
              <a:t>Я родилась 13 февраля 1978 года в г. Коркино Челябинской области. Училась в общеобразовательной школе № 2.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Cambria" panose="02040503050406030204" pitchFamily="18" charset="0"/>
              </a:rPr>
              <a:t>Свою педагогическую  деятельность начала  в июне 2006г. сначала помощником воспитателя, а затем  - воспитателем в детском саду № 6.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Cambria" panose="02040503050406030204" pitchFamily="18" charset="0"/>
              </a:rPr>
              <a:t>Стать учителем-логопедом мечтала давно. И в 2008г. поступила в государственное образовательное учреждение высшего профессионального образования «Челябинский государственный педагогический университет». 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Cambria" panose="02040503050406030204" pitchFamily="18" charset="0"/>
              </a:rPr>
              <a:t>С 2009г. работала в детском саду № 29 воспитателем логопедической группы.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Cambria" panose="02040503050406030204" pitchFamily="18" charset="0"/>
              </a:rPr>
              <a:t>С июля 2016г. поступила на службу в МКДОУ «Д/с № 30» учителем-логопедом.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Cambria" panose="02040503050406030204" pitchFamily="18" charset="0"/>
              </a:rPr>
              <a:t>Замужем. У меня два сына. Старший сын Дмитрий 1996 г.р., после прохождения службы в рядах ВС продолжил обучение в </a:t>
            </a:r>
            <a:r>
              <a:rPr lang="ru-RU" dirty="0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</a:rPr>
              <a:t>«Южно-Уральском институте управления и экономики».  </a:t>
            </a:r>
            <a:r>
              <a:rPr lang="ru-RU" dirty="0" smtClean="0">
                <a:solidFill>
                  <a:srgbClr val="002060"/>
                </a:solidFill>
                <a:latin typeface="Cambria" panose="02040503050406030204" pitchFamily="18" charset="0"/>
              </a:rPr>
              <a:t>Младший сын Андрей 2000 г.р., учится на факультете изобразительного искусства ГБОУ ВПО «</a:t>
            </a:r>
            <a:r>
              <a:rPr lang="ru-RU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ЮУрГИИ</a:t>
            </a:r>
            <a:r>
              <a:rPr lang="ru-RU" dirty="0" smtClean="0">
                <a:solidFill>
                  <a:srgbClr val="002060"/>
                </a:solidFill>
                <a:latin typeface="Cambria" panose="02040503050406030204" pitchFamily="18" charset="0"/>
              </a:rPr>
              <a:t> им. П.И. Чайковского».</a:t>
            </a:r>
          </a:p>
          <a:p>
            <a:pPr algn="just"/>
            <a:endParaRPr lang="ru-RU" dirty="0" smtClean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Cambria" panose="02040503050406030204" pitchFamily="18" charset="0"/>
              </a:rPr>
              <a:t>Мои увлечения: люблю читать, шить.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7635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Другая 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1043</TotalTime>
  <Words>407</Words>
  <Application>Microsoft Office PowerPoint</Application>
  <PresentationFormat>Экран 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1_Тема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</dc:title>
  <dc:creator>Шаблон Фокиной Л. П.</dc:creator>
  <cp:lastModifiedBy>Asus</cp:lastModifiedBy>
  <cp:revision>75</cp:revision>
  <dcterms:created xsi:type="dcterms:W3CDTF">2014-07-06T18:18:01Z</dcterms:created>
  <dcterms:modified xsi:type="dcterms:W3CDTF">2019-03-17T16:44:32Z</dcterms:modified>
</cp:coreProperties>
</file>